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4" r:id="rId3"/>
    <p:sldId id="262" r:id="rId4"/>
    <p:sldId id="263" r:id="rId5"/>
    <p:sldId id="257" r:id="rId6"/>
    <p:sldId id="258" r:id="rId7"/>
    <p:sldId id="259" r:id="rId8"/>
    <p:sldId id="261" r:id="rId9"/>
    <p:sldId id="260" r:id="rId10"/>
  </p:sldIdLst>
  <p:sldSz cx="10007600" cy="88201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B4B"/>
    <a:srgbClr val="3399FF"/>
    <a:srgbClr val="4E4E4E"/>
    <a:srgbClr val="FF3938"/>
    <a:srgbClr val="55F94D"/>
    <a:srgbClr val="C4FB8D"/>
    <a:srgbClr val="4F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95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570" y="1443483"/>
            <a:ext cx="8506460" cy="3070719"/>
          </a:xfrm>
        </p:spPr>
        <p:txBody>
          <a:bodyPr anchor="b"/>
          <a:lstStyle>
            <a:lvl1pPr algn="ctr">
              <a:defRPr sz="65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950" y="4632621"/>
            <a:ext cx="7505700" cy="2129494"/>
          </a:xfrm>
        </p:spPr>
        <p:txBody>
          <a:bodyPr/>
          <a:lstStyle>
            <a:lvl1pPr marL="0" indent="0" algn="ctr">
              <a:buNone/>
              <a:defRPr sz="2627"/>
            </a:lvl1pPr>
            <a:lvl2pPr marL="500360" indent="0" algn="ctr">
              <a:buNone/>
              <a:defRPr sz="2189"/>
            </a:lvl2pPr>
            <a:lvl3pPr marL="1000719" indent="0" algn="ctr">
              <a:buNone/>
              <a:defRPr sz="1970"/>
            </a:lvl3pPr>
            <a:lvl4pPr marL="1501079" indent="0" algn="ctr">
              <a:buNone/>
              <a:defRPr sz="1751"/>
            </a:lvl4pPr>
            <a:lvl5pPr marL="2001439" indent="0" algn="ctr">
              <a:buNone/>
              <a:defRPr sz="1751"/>
            </a:lvl5pPr>
            <a:lvl6pPr marL="2501798" indent="0" algn="ctr">
              <a:buNone/>
              <a:defRPr sz="1751"/>
            </a:lvl6pPr>
            <a:lvl7pPr marL="3002158" indent="0" algn="ctr">
              <a:buNone/>
              <a:defRPr sz="1751"/>
            </a:lvl7pPr>
            <a:lvl8pPr marL="3502518" indent="0" algn="ctr">
              <a:buNone/>
              <a:defRPr sz="1751"/>
            </a:lvl8pPr>
            <a:lvl9pPr marL="4002877" indent="0" algn="ctr">
              <a:buNone/>
              <a:defRPr sz="175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28408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4249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1689" y="469592"/>
            <a:ext cx="2157889" cy="74746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023" y="469592"/>
            <a:ext cx="6348571" cy="747466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397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12804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811" y="2198915"/>
            <a:ext cx="8631555" cy="3668937"/>
          </a:xfrm>
        </p:spPr>
        <p:txBody>
          <a:bodyPr anchor="b"/>
          <a:lstStyle>
            <a:lvl1pPr>
              <a:defRPr sz="65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811" y="5902561"/>
            <a:ext cx="8631555" cy="1929407"/>
          </a:xfrm>
        </p:spPr>
        <p:txBody>
          <a:bodyPr/>
          <a:lstStyle>
            <a:lvl1pPr marL="0" indent="0">
              <a:buNone/>
              <a:defRPr sz="2627">
                <a:solidFill>
                  <a:schemeClr val="tx1"/>
                </a:solidFill>
              </a:defRPr>
            </a:lvl1pPr>
            <a:lvl2pPr marL="500360" indent="0">
              <a:buNone/>
              <a:defRPr sz="2189">
                <a:solidFill>
                  <a:schemeClr val="tx1">
                    <a:tint val="75000"/>
                  </a:schemeClr>
                </a:solidFill>
              </a:defRPr>
            </a:lvl2pPr>
            <a:lvl3pPr marL="1000719" indent="0">
              <a:buNone/>
              <a:defRPr sz="1970">
                <a:solidFill>
                  <a:schemeClr val="tx1">
                    <a:tint val="75000"/>
                  </a:schemeClr>
                </a:solidFill>
              </a:defRPr>
            </a:lvl3pPr>
            <a:lvl4pPr marL="1501079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4pPr>
            <a:lvl5pPr marL="2001439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5pPr>
            <a:lvl6pPr marL="2501798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6pPr>
            <a:lvl7pPr marL="3002158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7pPr>
            <a:lvl8pPr marL="3502518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8pPr>
            <a:lvl9pPr marL="4002877" indent="0">
              <a:buNone/>
              <a:defRPr sz="17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11850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8023" y="2347957"/>
            <a:ext cx="4253230" cy="55963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6348" y="2347957"/>
            <a:ext cx="4253230" cy="559630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90067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326" y="469593"/>
            <a:ext cx="8631555" cy="17048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327" y="2162163"/>
            <a:ext cx="4233683" cy="1059642"/>
          </a:xfrm>
        </p:spPr>
        <p:txBody>
          <a:bodyPr anchor="b"/>
          <a:lstStyle>
            <a:lvl1pPr marL="0" indent="0">
              <a:buNone/>
              <a:defRPr sz="2627" b="1"/>
            </a:lvl1pPr>
            <a:lvl2pPr marL="500360" indent="0">
              <a:buNone/>
              <a:defRPr sz="2189" b="1"/>
            </a:lvl2pPr>
            <a:lvl3pPr marL="1000719" indent="0">
              <a:buNone/>
              <a:defRPr sz="1970" b="1"/>
            </a:lvl3pPr>
            <a:lvl4pPr marL="1501079" indent="0">
              <a:buNone/>
              <a:defRPr sz="1751" b="1"/>
            </a:lvl4pPr>
            <a:lvl5pPr marL="2001439" indent="0">
              <a:buNone/>
              <a:defRPr sz="1751" b="1"/>
            </a:lvl5pPr>
            <a:lvl6pPr marL="2501798" indent="0">
              <a:buNone/>
              <a:defRPr sz="1751" b="1"/>
            </a:lvl6pPr>
            <a:lvl7pPr marL="3002158" indent="0">
              <a:buNone/>
              <a:defRPr sz="1751" b="1"/>
            </a:lvl7pPr>
            <a:lvl8pPr marL="3502518" indent="0">
              <a:buNone/>
              <a:defRPr sz="1751" b="1"/>
            </a:lvl8pPr>
            <a:lvl9pPr marL="4002877" indent="0">
              <a:buNone/>
              <a:defRPr sz="1751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9327" y="3221805"/>
            <a:ext cx="4233683" cy="473879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66348" y="2162163"/>
            <a:ext cx="4254533" cy="1059642"/>
          </a:xfrm>
        </p:spPr>
        <p:txBody>
          <a:bodyPr anchor="b"/>
          <a:lstStyle>
            <a:lvl1pPr marL="0" indent="0">
              <a:buNone/>
              <a:defRPr sz="2627" b="1"/>
            </a:lvl1pPr>
            <a:lvl2pPr marL="500360" indent="0">
              <a:buNone/>
              <a:defRPr sz="2189" b="1"/>
            </a:lvl2pPr>
            <a:lvl3pPr marL="1000719" indent="0">
              <a:buNone/>
              <a:defRPr sz="1970" b="1"/>
            </a:lvl3pPr>
            <a:lvl4pPr marL="1501079" indent="0">
              <a:buNone/>
              <a:defRPr sz="1751" b="1"/>
            </a:lvl4pPr>
            <a:lvl5pPr marL="2001439" indent="0">
              <a:buNone/>
              <a:defRPr sz="1751" b="1"/>
            </a:lvl5pPr>
            <a:lvl6pPr marL="2501798" indent="0">
              <a:buNone/>
              <a:defRPr sz="1751" b="1"/>
            </a:lvl6pPr>
            <a:lvl7pPr marL="3002158" indent="0">
              <a:buNone/>
              <a:defRPr sz="1751" b="1"/>
            </a:lvl7pPr>
            <a:lvl8pPr marL="3502518" indent="0">
              <a:buNone/>
              <a:defRPr sz="1751" b="1"/>
            </a:lvl8pPr>
            <a:lvl9pPr marL="4002877" indent="0">
              <a:buNone/>
              <a:defRPr sz="1751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66348" y="3221805"/>
            <a:ext cx="4254533" cy="473879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57018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01052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615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326" y="588010"/>
            <a:ext cx="3227711" cy="2058035"/>
          </a:xfrm>
        </p:spPr>
        <p:txBody>
          <a:bodyPr anchor="b"/>
          <a:lstStyle>
            <a:lvl1pPr>
              <a:defRPr sz="35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4533" y="1269940"/>
            <a:ext cx="5066348" cy="6268023"/>
          </a:xfrm>
        </p:spPr>
        <p:txBody>
          <a:bodyPr/>
          <a:lstStyle>
            <a:lvl1pPr>
              <a:defRPr sz="3502"/>
            </a:lvl1pPr>
            <a:lvl2pPr>
              <a:defRPr sz="3064"/>
            </a:lvl2pPr>
            <a:lvl3pPr>
              <a:defRPr sz="2627"/>
            </a:lvl3pPr>
            <a:lvl4pPr>
              <a:defRPr sz="2189"/>
            </a:lvl4pPr>
            <a:lvl5pPr>
              <a:defRPr sz="2189"/>
            </a:lvl5pPr>
            <a:lvl6pPr>
              <a:defRPr sz="2189"/>
            </a:lvl6pPr>
            <a:lvl7pPr>
              <a:defRPr sz="2189"/>
            </a:lvl7pPr>
            <a:lvl8pPr>
              <a:defRPr sz="2189"/>
            </a:lvl8pPr>
            <a:lvl9pPr>
              <a:defRPr sz="2189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9326" y="2646045"/>
            <a:ext cx="3227711" cy="4902126"/>
          </a:xfrm>
        </p:spPr>
        <p:txBody>
          <a:bodyPr/>
          <a:lstStyle>
            <a:lvl1pPr marL="0" indent="0">
              <a:buNone/>
              <a:defRPr sz="1751"/>
            </a:lvl1pPr>
            <a:lvl2pPr marL="500360" indent="0">
              <a:buNone/>
              <a:defRPr sz="1532"/>
            </a:lvl2pPr>
            <a:lvl3pPr marL="1000719" indent="0">
              <a:buNone/>
              <a:defRPr sz="1313"/>
            </a:lvl3pPr>
            <a:lvl4pPr marL="1501079" indent="0">
              <a:buNone/>
              <a:defRPr sz="1094"/>
            </a:lvl4pPr>
            <a:lvl5pPr marL="2001439" indent="0">
              <a:buNone/>
              <a:defRPr sz="1094"/>
            </a:lvl5pPr>
            <a:lvl6pPr marL="2501798" indent="0">
              <a:buNone/>
              <a:defRPr sz="1094"/>
            </a:lvl6pPr>
            <a:lvl7pPr marL="3002158" indent="0">
              <a:buNone/>
              <a:defRPr sz="1094"/>
            </a:lvl7pPr>
            <a:lvl8pPr marL="3502518" indent="0">
              <a:buNone/>
              <a:defRPr sz="1094"/>
            </a:lvl8pPr>
            <a:lvl9pPr marL="4002877" indent="0">
              <a:buNone/>
              <a:defRPr sz="1094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1104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326" y="588010"/>
            <a:ext cx="3227711" cy="2058035"/>
          </a:xfrm>
        </p:spPr>
        <p:txBody>
          <a:bodyPr anchor="b"/>
          <a:lstStyle>
            <a:lvl1pPr>
              <a:defRPr sz="35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54533" y="1269940"/>
            <a:ext cx="5066348" cy="6268023"/>
          </a:xfrm>
        </p:spPr>
        <p:txBody>
          <a:bodyPr anchor="t"/>
          <a:lstStyle>
            <a:lvl1pPr marL="0" indent="0">
              <a:buNone/>
              <a:defRPr sz="3502"/>
            </a:lvl1pPr>
            <a:lvl2pPr marL="500360" indent="0">
              <a:buNone/>
              <a:defRPr sz="3064"/>
            </a:lvl2pPr>
            <a:lvl3pPr marL="1000719" indent="0">
              <a:buNone/>
              <a:defRPr sz="2627"/>
            </a:lvl3pPr>
            <a:lvl4pPr marL="1501079" indent="0">
              <a:buNone/>
              <a:defRPr sz="2189"/>
            </a:lvl4pPr>
            <a:lvl5pPr marL="2001439" indent="0">
              <a:buNone/>
              <a:defRPr sz="2189"/>
            </a:lvl5pPr>
            <a:lvl6pPr marL="2501798" indent="0">
              <a:buNone/>
              <a:defRPr sz="2189"/>
            </a:lvl6pPr>
            <a:lvl7pPr marL="3002158" indent="0">
              <a:buNone/>
              <a:defRPr sz="2189"/>
            </a:lvl7pPr>
            <a:lvl8pPr marL="3502518" indent="0">
              <a:buNone/>
              <a:defRPr sz="2189"/>
            </a:lvl8pPr>
            <a:lvl9pPr marL="4002877" indent="0">
              <a:buNone/>
              <a:defRPr sz="218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9326" y="2646045"/>
            <a:ext cx="3227711" cy="4902126"/>
          </a:xfrm>
        </p:spPr>
        <p:txBody>
          <a:bodyPr/>
          <a:lstStyle>
            <a:lvl1pPr marL="0" indent="0">
              <a:buNone/>
              <a:defRPr sz="1751"/>
            </a:lvl1pPr>
            <a:lvl2pPr marL="500360" indent="0">
              <a:buNone/>
              <a:defRPr sz="1532"/>
            </a:lvl2pPr>
            <a:lvl3pPr marL="1000719" indent="0">
              <a:buNone/>
              <a:defRPr sz="1313"/>
            </a:lvl3pPr>
            <a:lvl4pPr marL="1501079" indent="0">
              <a:buNone/>
              <a:defRPr sz="1094"/>
            </a:lvl4pPr>
            <a:lvl5pPr marL="2001439" indent="0">
              <a:buNone/>
              <a:defRPr sz="1094"/>
            </a:lvl5pPr>
            <a:lvl6pPr marL="2501798" indent="0">
              <a:buNone/>
              <a:defRPr sz="1094"/>
            </a:lvl6pPr>
            <a:lvl7pPr marL="3002158" indent="0">
              <a:buNone/>
              <a:defRPr sz="1094"/>
            </a:lvl7pPr>
            <a:lvl8pPr marL="3502518" indent="0">
              <a:buNone/>
              <a:defRPr sz="1094"/>
            </a:lvl8pPr>
            <a:lvl9pPr marL="4002877" indent="0">
              <a:buNone/>
              <a:defRPr sz="1094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996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023" y="469593"/>
            <a:ext cx="8631555" cy="1704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8023" y="2347957"/>
            <a:ext cx="8631555" cy="5596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8023" y="8174974"/>
            <a:ext cx="2251710" cy="4695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DA811-C7B5-4E3E-B7EA-352BE490649D}" type="datetimeFigureOut">
              <a:rPr lang="fi-FI" smtClean="0"/>
              <a:t>23.2.2018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5018" y="8174974"/>
            <a:ext cx="3377565" cy="4695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67868" y="8174974"/>
            <a:ext cx="2251710" cy="4695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3EB4C-2233-43AC-A52E-5F799129AE4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5902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00719" rtl="0" eaLnBrk="1" latinLnBrk="0" hangingPunct="1">
        <a:lnSpc>
          <a:spcPct val="90000"/>
        </a:lnSpc>
        <a:spcBef>
          <a:spcPct val="0"/>
        </a:spcBef>
        <a:buNone/>
        <a:defRPr sz="48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0180" indent="-250180" algn="l" defTabSz="1000719" rtl="0" eaLnBrk="1" latinLnBrk="0" hangingPunct="1">
        <a:lnSpc>
          <a:spcPct val="90000"/>
        </a:lnSpc>
        <a:spcBef>
          <a:spcPts val="1094"/>
        </a:spcBef>
        <a:buFont typeface="Arial" panose="020B0604020202020204" pitchFamily="34" charset="0"/>
        <a:buChar char="•"/>
        <a:defRPr sz="3064" kern="1200">
          <a:solidFill>
            <a:schemeClr val="tx1"/>
          </a:solidFill>
          <a:latin typeface="+mn-lt"/>
          <a:ea typeface="+mn-ea"/>
          <a:cs typeface="+mn-cs"/>
        </a:defRPr>
      </a:lvl1pPr>
      <a:lvl2pPr marL="750540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2627" kern="1200">
          <a:solidFill>
            <a:schemeClr val="tx1"/>
          </a:solidFill>
          <a:latin typeface="+mn-lt"/>
          <a:ea typeface="+mn-ea"/>
          <a:cs typeface="+mn-cs"/>
        </a:defRPr>
      </a:lvl2pPr>
      <a:lvl3pPr marL="1250899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2189" kern="1200">
          <a:solidFill>
            <a:schemeClr val="tx1"/>
          </a:solidFill>
          <a:latin typeface="+mn-lt"/>
          <a:ea typeface="+mn-ea"/>
          <a:cs typeface="+mn-cs"/>
        </a:defRPr>
      </a:lvl3pPr>
      <a:lvl4pPr marL="1751259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4pPr>
      <a:lvl5pPr marL="2251619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5pPr>
      <a:lvl6pPr marL="2751978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6pPr>
      <a:lvl7pPr marL="3252338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7pPr>
      <a:lvl8pPr marL="3752698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8pPr>
      <a:lvl9pPr marL="4253057" indent="-250180" algn="l" defTabSz="1000719" rtl="0" eaLnBrk="1" latinLnBrk="0" hangingPunct="1">
        <a:lnSpc>
          <a:spcPct val="90000"/>
        </a:lnSpc>
        <a:spcBef>
          <a:spcPts val="547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1pPr>
      <a:lvl2pPr marL="500360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2pPr>
      <a:lvl3pPr marL="1000719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3pPr>
      <a:lvl4pPr marL="1501079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4pPr>
      <a:lvl5pPr marL="2001439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5pPr>
      <a:lvl6pPr marL="2501798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6pPr>
      <a:lvl7pPr marL="3002158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7pPr>
      <a:lvl8pPr marL="3502518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8pPr>
      <a:lvl9pPr marL="4002877" algn="l" defTabSz="1000719" rtl="0" eaLnBrk="1" latinLnBrk="0" hangingPunct="1">
        <a:defRPr sz="19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585972" y="142426"/>
            <a:ext cx="15405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Etusivu</a:t>
            </a:r>
            <a:endParaRPr lang="fi-FI" sz="1100" dirty="0"/>
          </a:p>
        </p:txBody>
      </p:sp>
      <p:sp>
        <p:nvSpPr>
          <p:cNvPr id="10" name="Rectangle 9"/>
          <p:cNvSpPr/>
          <p:nvPr/>
        </p:nvSpPr>
        <p:spPr>
          <a:xfrm>
            <a:off x="3570179" y="2222201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Nimi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567815" y="3179374"/>
            <a:ext cx="851785" cy="306776"/>
          </a:xfrm>
          <a:prstGeom prst="roundRect">
            <a:avLst/>
          </a:prstGeom>
          <a:blipFill dpi="0" rotWithShape="1">
            <a:blip r:embed="rId2"/>
            <a:srcRect/>
            <a:tile tx="1270000" ty="355600" sx="77000" sy="73000" flip="none" algn="tl"/>
          </a:blipFill>
          <a:ln>
            <a:solidFill>
              <a:srgbClr val="FF0000"/>
            </a:solidFill>
          </a:ln>
          <a:effectLst>
            <a:outerShdw blurRad="63500" sx="102000" sy="102000" algn="ctr" rotWithShape="0">
              <a:srgbClr val="C00000">
                <a:alpha val="40000"/>
              </a:srgb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12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Osallistu</a:t>
            </a:r>
            <a:endParaRPr lang="fi-FI" sz="1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64959" y="1783390"/>
            <a:ext cx="3535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Osallistu mainostetuimpaan tapahtumaan</a:t>
            </a:r>
          </a:p>
          <a:p>
            <a:r>
              <a:rPr lang="fi-FI" sz="12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Päivämäärä Aikataulu Paikka (Hinta)</a:t>
            </a:r>
            <a:endParaRPr lang="fi-FI" sz="12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570179" y="2522900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Sukunimi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570179" y="2838949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Sähköposti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1026" name="Picture 2" descr="Aiheeseen liittyvä kuv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2" r="36685" b="20049"/>
          <a:stretch/>
        </p:blipFill>
        <p:spPr bwMode="auto">
          <a:xfrm>
            <a:off x="2732567" y="4488285"/>
            <a:ext cx="4703283" cy="355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2732568" y="4182869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9906" y="41828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90894" y="4182869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5400" y="41828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37544" y="8451379"/>
            <a:ext cx="21606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2417379" y="3289738"/>
            <a:ext cx="1285941" cy="32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-1" y="2757006"/>
            <a:ext cx="253299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Lähettää sähköpostiin varmistusviestin ja ohjaa sivulle, jossa kerrotaan varmistusviestistä. Siltä sivulta pääsee varaamaan paikan, jos sähköposti on varmistettu.</a:t>
            </a:r>
          </a:p>
          <a:p>
            <a:endParaRPr lang="fi-FI" sz="1100" dirty="0"/>
          </a:p>
          <a:p>
            <a:r>
              <a:rPr lang="fi-FI" sz="1100" dirty="0" smtClean="0"/>
              <a:t>Myös viestistä pääsee varaamaan paikan karttaan, kun viesti on varmistettu. (Viestissä on linkki)</a:t>
            </a:r>
            <a:endParaRPr lang="fi-FI" sz="1100" dirty="0"/>
          </a:p>
        </p:txBody>
      </p:sp>
      <p:cxnSp>
        <p:nvCxnSpPr>
          <p:cNvPr id="41" name="Straight Arrow Connector 40"/>
          <p:cNvCxnSpPr>
            <a:stCxn id="42" idx="3"/>
          </p:cNvCxnSpPr>
          <p:nvPr/>
        </p:nvCxnSpPr>
        <p:spPr>
          <a:xfrm flipV="1">
            <a:off x="1623059" y="4790368"/>
            <a:ext cx="983507" cy="70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-1" y="4645534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Lisättyjen pelien kuvia tietokannasta.</a:t>
            </a:r>
            <a:endParaRPr lang="fi-FI" sz="1100" dirty="0"/>
          </a:p>
        </p:txBody>
      </p:sp>
    </p:spTree>
    <p:extLst>
      <p:ext uri="{BB962C8B-B14F-4D97-AF65-F5344CB8AC3E}">
        <p14:creationId xmlns:p14="http://schemas.microsoft.com/office/powerpoint/2010/main" val="318008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585972" y="142426"/>
            <a:ext cx="20205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</a:t>
            </a:r>
            <a:r>
              <a:rPr lang="fi-FI" sz="1100" dirty="0" smtClean="0"/>
              <a:t>Ylläpitäjän etusivu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1562062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917729" y="1562062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Pelit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1562062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Paikkakartta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1562062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Osallistujat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37544" y="8451379"/>
            <a:ext cx="21606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728214" y="186747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915552" y="186747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Turnaukset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933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585972" y="142426"/>
            <a:ext cx="17000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</a:t>
            </a:r>
            <a:r>
              <a:rPr lang="fi-FI" sz="1100" dirty="0" smtClean="0"/>
              <a:t>Varmistussivu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31271" y="1672051"/>
            <a:ext cx="3535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Käy vahvistamassa lähettämämme sähköposti ja paina </a:t>
            </a:r>
            <a:r>
              <a:rPr lang="fi-FI" sz="1200" u="sng" dirty="0" smtClean="0">
                <a:solidFill>
                  <a:srgbClr val="3399FF"/>
                </a:solidFill>
                <a:latin typeface="Eras Demi ITC" panose="020B0805030504020804" pitchFamily="34" charset="0"/>
              </a:rPr>
              <a:t>tästä</a:t>
            </a:r>
            <a:r>
              <a:rPr lang="fi-FI" sz="12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. Sinulla tunti aikaa vahvistaa sähköposti.</a:t>
            </a:r>
            <a:endParaRPr lang="fi-FI" sz="1200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026" name="Picture 2" descr="Aiheeseen liittyvä kuv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2" r="36685" b="20049"/>
          <a:stretch/>
        </p:blipFill>
        <p:spPr bwMode="auto">
          <a:xfrm>
            <a:off x="2732567" y="4488285"/>
            <a:ext cx="4703283" cy="355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2732568" y="4182869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9906" y="41828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90894" y="4182869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5400" y="41828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61097" y="8502951"/>
            <a:ext cx="2196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4852" y="2028026"/>
            <a:ext cx="25329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Nappi vie sivulle, josta valitaan paikka. Sama nappi on sähköpostiviestissä.</a:t>
            </a:r>
            <a:endParaRPr lang="fi-FI" sz="1100" dirty="0"/>
          </a:p>
        </p:txBody>
      </p:sp>
      <p:cxnSp>
        <p:nvCxnSpPr>
          <p:cNvPr id="41" name="Straight Arrow Connector 40"/>
          <p:cNvCxnSpPr>
            <a:stCxn id="42" idx="3"/>
          </p:cNvCxnSpPr>
          <p:nvPr/>
        </p:nvCxnSpPr>
        <p:spPr>
          <a:xfrm flipV="1">
            <a:off x="1623059" y="4790368"/>
            <a:ext cx="983507" cy="70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-1" y="4645534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Lisättyjen pelien kuvia tietokannasta.</a:t>
            </a:r>
            <a:endParaRPr lang="fi-FI" sz="1100" dirty="0"/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2286000" y="2088495"/>
            <a:ext cx="1629144" cy="154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817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585972" y="142426"/>
            <a:ext cx="1965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</a:t>
            </a:r>
            <a:r>
              <a:rPr lang="fi-FI" sz="1100" dirty="0" smtClean="0"/>
              <a:t>Osallistujan sivu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21444" y="1529229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Varaa itsellesi paikka. Punaiset ovat varattu.</a:t>
            </a:r>
            <a:endParaRPr lang="fi-FI" sz="1200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25627" y="5554469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2965" y="55544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3953" y="5554469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098459" y="5554469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61097" y="8502951"/>
            <a:ext cx="2196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sp>
        <p:nvSpPr>
          <p:cNvPr id="20" name="Frame 19"/>
          <p:cNvSpPr/>
          <p:nvPr/>
        </p:nvSpPr>
        <p:spPr>
          <a:xfrm>
            <a:off x="3204035" y="2086243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30" name="Frame 29"/>
          <p:cNvSpPr/>
          <p:nvPr/>
        </p:nvSpPr>
        <p:spPr>
          <a:xfrm>
            <a:off x="3201859" y="266055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0" name="Frame 49"/>
          <p:cNvSpPr/>
          <p:nvPr/>
        </p:nvSpPr>
        <p:spPr>
          <a:xfrm>
            <a:off x="3836547" y="2086243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1" name="Frame 50"/>
          <p:cNvSpPr/>
          <p:nvPr/>
        </p:nvSpPr>
        <p:spPr>
          <a:xfrm>
            <a:off x="3834371" y="266055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2" name="Frame 51"/>
          <p:cNvSpPr/>
          <p:nvPr/>
        </p:nvSpPr>
        <p:spPr>
          <a:xfrm>
            <a:off x="4465217" y="2086243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3" name="Frame 52"/>
          <p:cNvSpPr/>
          <p:nvPr/>
        </p:nvSpPr>
        <p:spPr>
          <a:xfrm>
            <a:off x="4463041" y="2660556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4" name="Frame 53"/>
          <p:cNvSpPr/>
          <p:nvPr/>
        </p:nvSpPr>
        <p:spPr>
          <a:xfrm>
            <a:off x="5098459" y="2085957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5" name="Frame 54"/>
          <p:cNvSpPr/>
          <p:nvPr/>
        </p:nvSpPr>
        <p:spPr>
          <a:xfrm>
            <a:off x="5098459" y="266055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8" name="Frame 57"/>
          <p:cNvSpPr/>
          <p:nvPr/>
        </p:nvSpPr>
        <p:spPr>
          <a:xfrm>
            <a:off x="5715870" y="2085957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59" name="Frame 58"/>
          <p:cNvSpPr/>
          <p:nvPr/>
        </p:nvSpPr>
        <p:spPr>
          <a:xfrm>
            <a:off x="5715870" y="266055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60" name="Frame 59"/>
          <p:cNvSpPr/>
          <p:nvPr/>
        </p:nvSpPr>
        <p:spPr>
          <a:xfrm>
            <a:off x="6346674" y="2085957"/>
            <a:ext cx="628799" cy="440848"/>
          </a:xfrm>
          <a:prstGeom prst="fram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61" name="Frame 60"/>
          <p:cNvSpPr/>
          <p:nvPr/>
        </p:nvSpPr>
        <p:spPr>
          <a:xfrm>
            <a:off x="6346674" y="266055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/>
              </a:solidFill>
            </a:endParaRPr>
          </a:p>
        </p:txBody>
      </p:sp>
      <p:sp>
        <p:nvSpPr>
          <p:cNvPr id="62" name="Frame 61"/>
          <p:cNvSpPr/>
          <p:nvPr/>
        </p:nvSpPr>
        <p:spPr>
          <a:xfrm>
            <a:off x="3200322" y="3206032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3" name="Frame 62"/>
          <p:cNvSpPr/>
          <p:nvPr/>
        </p:nvSpPr>
        <p:spPr>
          <a:xfrm>
            <a:off x="3198146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4" name="Frame 63"/>
          <p:cNvSpPr/>
          <p:nvPr/>
        </p:nvSpPr>
        <p:spPr>
          <a:xfrm>
            <a:off x="3832834" y="3206032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5" name="Frame 64"/>
          <p:cNvSpPr/>
          <p:nvPr/>
        </p:nvSpPr>
        <p:spPr>
          <a:xfrm>
            <a:off x="3830658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6" name="Frame 65"/>
          <p:cNvSpPr/>
          <p:nvPr/>
        </p:nvSpPr>
        <p:spPr>
          <a:xfrm>
            <a:off x="4461504" y="3206032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7" name="Frame 66"/>
          <p:cNvSpPr/>
          <p:nvPr/>
        </p:nvSpPr>
        <p:spPr>
          <a:xfrm>
            <a:off x="4459328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8" name="Frame 67"/>
          <p:cNvSpPr/>
          <p:nvPr/>
        </p:nvSpPr>
        <p:spPr>
          <a:xfrm>
            <a:off x="5094746" y="320574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69" name="Frame 68"/>
          <p:cNvSpPr/>
          <p:nvPr/>
        </p:nvSpPr>
        <p:spPr>
          <a:xfrm>
            <a:off x="5094746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70" name="Frame 69"/>
          <p:cNvSpPr/>
          <p:nvPr/>
        </p:nvSpPr>
        <p:spPr>
          <a:xfrm>
            <a:off x="5712157" y="320574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71" name="Frame 70"/>
          <p:cNvSpPr/>
          <p:nvPr/>
        </p:nvSpPr>
        <p:spPr>
          <a:xfrm>
            <a:off x="5712157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72" name="Frame 71"/>
          <p:cNvSpPr/>
          <p:nvPr/>
        </p:nvSpPr>
        <p:spPr>
          <a:xfrm>
            <a:off x="6342961" y="3205746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73" name="Frame 72"/>
          <p:cNvSpPr/>
          <p:nvPr/>
        </p:nvSpPr>
        <p:spPr>
          <a:xfrm>
            <a:off x="6342961" y="3780345"/>
            <a:ext cx="628799" cy="440848"/>
          </a:xfrm>
          <a:prstGeom prst="frame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rgbClr val="FF0000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725627" y="584092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Turnaukset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V="1">
            <a:off x="1484249" y="6056371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41"/>
          <p:cNvSpPr txBox="1"/>
          <p:nvPr/>
        </p:nvSpPr>
        <p:spPr>
          <a:xfrm>
            <a:off x="0" y="5840928"/>
            <a:ext cx="16230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Palkkiin ilmestyy uusia kohtia, kun käyttäjä osallistuu.</a:t>
            </a:r>
            <a:endParaRPr lang="fi-FI" sz="1100" dirty="0"/>
          </a:p>
        </p:txBody>
      </p:sp>
      <p:sp>
        <p:nvSpPr>
          <p:cNvPr id="77" name="Rectangle 76"/>
          <p:cNvSpPr/>
          <p:nvPr/>
        </p:nvSpPr>
        <p:spPr>
          <a:xfrm>
            <a:off x="3915883" y="5835587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Paikkakartta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00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585972" y="142426"/>
            <a:ext cx="15405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Pelit näkymä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55384" y="1687981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Pelin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644075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7729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6440758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08601" y="8450495"/>
            <a:ext cx="21320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439685" y="659346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1"/>
          <p:cNvSpPr txBox="1"/>
          <p:nvPr/>
        </p:nvSpPr>
        <p:spPr>
          <a:xfrm>
            <a:off x="-44564" y="6378022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 pysyy näkymässä alareunassa.</a:t>
            </a:r>
            <a:endParaRPr lang="fi-FI" sz="1100" dirty="0"/>
          </a:p>
        </p:txBody>
      </p:sp>
      <p:sp>
        <p:nvSpPr>
          <p:cNvPr id="27" name="TextBox 13"/>
          <p:cNvSpPr txBox="1"/>
          <p:nvPr/>
        </p:nvSpPr>
        <p:spPr>
          <a:xfrm>
            <a:off x="3055384" y="3073903"/>
            <a:ext cx="3535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Pelin kuvaus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8" name="Rectangle 9"/>
          <p:cNvSpPr/>
          <p:nvPr/>
        </p:nvSpPr>
        <p:spPr>
          <a:xfrm>
            <a:off x="3132029" y="1987951"/>
            <a:ext cx="2513859" cy="1085952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3055384" y="4020760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Pelin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3055384" y="5406682"/>
            <a:ext cx="3535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Pelin kuvaus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kuvaus</a:t>
            </a:r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32" name="Rectangle 9"/>
          <p:cNvSpPr/>
          <p:nvPr/>
        </p:nvSpPr>
        <p:spPr>
          <a:xfrm>
            <a:off x="3132029" y="4320730"/>
            <a:ext cx="2513859" cy="1085952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Kuva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cxnSp>
        <p:nvCxnSpPr>
          <p:cNvPr id="39" name="Straight Arrow Connector 36"/>
          <p:cNvCxnSpPr/>
          <p:nvPr/>
        </p:nvCxnSpPr>
        <p:spPr>
          <a:xfrm flipV="1">
            <a:off x="1484249" y="106493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1"/>
          <p:cNvSpPr txBox="1"/>
          <p:nvPr/>
        </p:nvSpPr>
        <p:spPr>
          <a:xfrm>
            <a:off x="0" y="849492"/>
            <a:ext cx="162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etusivulle</a:t>
            </a:r>
            <a:endParaRPr lang="fi-FI" sz="1100" dirty="0"/>
          </a:p>
        </p:txBody>
      </p:sp>
    </p:spTree>
    <p:extLst>
      <p:ext uri="{BB962C8B-B14F-4D97-AF65-F5344CB8AC3E}">
        <p14:creationId xmlns:p14="http://schemas.microsoft.com/office/powerpoint/2010/main" val="3649348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486608" y="95440"/>
            <a:ext cx="21280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Uutiset näkymä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70323" y="1697912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Otsikko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644075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7729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6440758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401264" y="8460604"/>
            <a:ext cx="2156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439685" y="659346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1"/>
          <p:cNvSpPr txBox="1"/>
          <p:nvPr/>
        </p:nvSpPr>
        <p:spPr>
          <a:xfrm>
            <a:off x="-44564" y="6378022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 pysyy näkymässä alareunassa.</a:t>
            </a:r>
            <a:endParaRPr lang="fi-FI" sz="1100" dirty="0"/>
          </a:p>
        </p:txBody>
      </p:sp>
      <p:sp>
        <p:nvSpPr>
          <p:cNvPr id="27" name="TextBox 13"/>
          <p:cNvSpPr txBox="1"/>
          <p:nvPr/>
        </p:nvSpPr>
        <p:spPr>
          <a:xfrm>
            <a:off x="2970323" y="2008907"/>
            <a:ext cx="3535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Uutisen teksti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cxnSp>
        <p:nvCxnSpPr>
          <p:cNvPr id="39" name="Straight Arrow Connector 36"/>
          <p:cNvCxnSpPr/>
          <p:nvPr/>
        </p:nvCxnSpPr>
        <p:spPr>
          <a:xfrm flipV="1">
            <a:off x="1484249" y="106493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1"/>
          <p:cNvSpPr txBox="1"/>
          <p:nvPr/>
        </p:nvSpPr>
        <p:spPr>
          <a:xfrm>
            <a:off x="0" y="849492"/>
            <a:ext cx="162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etusivulle</a:t>
            </a:r>
            <a:endParaRPr lang="fi-FI" sz="1100" dirty="0"/>
          </a:p>
        </p:txBody>
      </p:sp>
      <p:sp>
        <p:nvSpPr>
          <p:cNvPr id="33" name="TextBox 32"/>
          <p:cNvSpPr txBox="1"/>
          <p:nvPr/>
        </p:nvSpPr>
        <p:spPr>
          <a:xfrm>
            <a:off x="3055384" y="3447207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Otsikko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36" name="TextBox 13"/>
          <p:cNvSpPr txBox="1"/>
          <p:nvPr/>
        </p:nvSpPr>
        <p:spPr>
          <a:xfrm>
            <a:off x="3055384" y="3768133"/>
            <a:ext cx="3535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Uutisen teksti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r>
              <a:rPr lang="fi-FI" sz="1200" dirty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 </a:t>
            </a:r>
            <a:r>
              <a:rPr lang="fi-FI" sz="1200" dirty="0" err="1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teksti</a:t>
            </a:r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814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43071" y="95440"/>
            <a:ext cx="2797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Päätapahtuman tiedot näkymä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644075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7729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6440758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63164" y="8484466"/>
            <a:ext cx="21942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439685" y="659346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1"/>
          <p:cNvSpPr txBox="1"/>
          <p:nvPr/>
        </p:nvSpPr>
        <p:spPr>
          <a:xfrm>
            <a:off x="-44564" y="6378022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 pysyy näkymässä alareunassa.</a:t>
            </a:r>
            <a:endParaRPr lang="fi-FI" sz="1100" dirty="0"/>
          </a:p>
        </p:txBody>
      </p:sp>
      <p:sp>
        <p:nvSpPr>
          <p:cNvPr id="27" name="TextBox 13"/>
          <p:cNvSpPr txBox="1"/>
          <p:nvPr/>
        </p:nvSpPr>
        <p:spPr>
          <a:xfrm>
            <a:off x="2864884" y="1585645"/>
            <a:ext cx="35359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Sijainti:			Sijainti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Aikataulu:			Aikataulu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Vapaat paikat:		x/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max</a:t>
            </a:r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-koko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Sulkeutumispvm</a:t>
            </a:r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:		pvm</a:t>
            </a:r>
          </a:p>
          <a:p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Hinta:				hinta</a:t>
            </a:r>
          </a:p>
        </p:txBody>
      </p:sp>
      <p:cxnSp>
        <p:nvCxnSpPr>
          <p:cNvPr id="39" name="Straight Arrow Connector 36"/>
          <p:cNvCxnSpPr/>
          <p:nvPr/>
        </p:nvCxnSpPr>
        <p:spPr>
          <a:xfrm flipV="1">
            <a:off x="1484249" y="106493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1"/>
          <p:cNvSpPr txBox="1"/>
          <p:nvPr/>
        </p:nvSpPr>
        <p:spPr>
          <a:xfrm>
            <a:off x="0" y="849492"/>
            <a:ext cx="162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etusivulle</a:t>
            </a:r>
            <a:endParaRPr lang="fi-FI" sz="1100" dirty="0"/>
          </a:p>
        </p:txBody>
      </p:sp>
    </p:spTree>
    <p:extLst>
      <p:ext uri="{BB962C8B-B14F-4D97-AF65-F5344CB8AC3E}">
        <p14:creationId xmlns:p14="http://schemas.microsoft.com/office/powerpoint/2010/main" val="17555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43071" y="95440"/>
            <a:ext cx="27971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Kaikki tapahtumat näkymä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644075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7729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6440758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46700" y="8463049"/>
            <a:ext cx="23466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439685" y="659346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1"/>
          <p:cNvSpPr txBox="1"/>
          <p:nvPr/>
        </p:nvSpPr>
        <p:spPr>
          <a:xfrm>
            <a:off x="-44564" y="6378022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 pysyy näkymässä alareunassa.</a:t>
            </a:r>
            <a:endParaRPr lang="fi-FI" sz="1100" dirty="0"/>
          </a:p>
        </p:txBody>
      </p:sp>
      <p:cxnSp>
        <p:nvCxnSpPr>
          <p:cNvPr id="39" name="Straight Arrow Connector 36"/>
          <p:cNvCxnSpPr/>
          <p:nvPr/>
        </p:nvCxnSpPr>
        <p:spPr>
          <a:xfrm flipV="1">
            <a:off x="1484249" y="106493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1"/>
          <p:cNvSpPr txBox="1"/>
          <p:nvPr/>
        </p:nvSpPr>
        <p:spPr>
          <a:xfrm>
            <a:off x="0" y="849492"/>
            <a:ext cx="162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etusivulle</a:t>
            </a:r>
            <a:endParaRPr lang="fi-FI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2970323" y="1697912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Tapahtuman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70323" y="2536757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Tapahtuman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70323" y="3379017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Tapahtuman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2" name="TextBox 13"/>
          <p:cNvSpPr txBox="1"/>
          <p:nvPr/>
        </p:nvSpPr>
        <p:spPr>
          <a:xfrm>
            <a:off x="2970323" y="1923908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Sijainti</a:t>
            </a:r>
          </a:p>
        </p:txBody>
      </p:sp>
      <p:sp>
        <p:nvSpPr>
          <p:cNvPr id="28" name="TextBox 13"/>
          <p:cNvSpPr txBox="1"/>
          <p:nvPr/>
        </p:nvSpPr>
        <p:spPr>
          <a:xfrm>
            <a:off x="2970323" y="2777799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Sijainti</a:t>
            </a:r>
          </a:p>
        </p:txBody>
      </p:sp>
      <p:sp>
        <p:nvSpPr>
          <p:cNvPr id="30" name="TextBox 13"/>
          <p:cNvSpPr txBox="1"/>
          <p:nvPr/>
        </p:nvSpPr>
        <p:spPr>
          <a:xfrm>
            <a:off x="2981141" y="3629184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Sijainti</a:t>
            </a:r>
          </a:p>
        </p:txBody>
      </p:sp>
      <p:cxnSp>
        <p:nvCxnSpPr>
          <p:cNvPr id="31" name="Straight Arrow Connector 36"/>
          <p:cNvCxnSpPr>
            <a:stCxn id="32" idx="3"/>
          </p:cNvCxnSpPr>
          <p:nvPr/>
        </p:nvCxnSpPr>
        <p:spPr>
          <a:xfrm>
            <a:off x="2035949" y="1755630"/>
            <a:ext cx="876486" cy="84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41"/>
          <p:cNvSpPr txBox="1"/>
          <p:nvPr/>
        </p:nvSpPr>
        <p:spPr>
          <a:xfrm>
            <a:off x="253257" y="1624825"/>
            <a:ext cx="17826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Tapahtuman tietoihin</a:t>
            </a:r>
            <a:endParaRPr lang="fi-FI" sz="1100" dirty="0"/>
          </a:p>
        </p:txBody>
      </p:sp>
    </p:spTree>
    <p:extLst>
      <p:ext uri="{BB962C8B-B14F-4D97-AF65-F5344CB8AC3E}">
        <p14:creationId xmlns:p14="http://schemas.microsoft.com/office/powerpoint/2010/main" val="2246591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2725627" y="8312951"/>
            <a:ext cx="4717162" cy="507197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2730389" y="808074"/>
            <a:ext cx="4710223" cy="6060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5" name="Rectangle 4"/>
          <p:cNvSpPr/>
          <p:nvPr/>
        </p:nvSpPr>
        <p:spPr>
          <a:xfrm>
            <a:off x="2730390" y="1414130"/>
            <a:ext cx="4710223" cy="68988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i-FI"/>
          </a:p>
        </p:txBody>
      </p:sp>
      <p:sp>
        <p:nvSpPr>
          <p:cNvPr id="6" name="TextBox 5"/>
          <p:cNvSpPr txBox="1"/>
          <p:nvPr/>
        </p:nvSpPr>
        <p:spPr>
          <a:xfrm>
            <a:off x="43071" y="95440"/>
            <a:ext cx="27971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Tyyliopas: Muun kuin päätapahtuman tiedot näkymä</a:t>
            </a:r>
            <a:endParaRPr lang="fi-FI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884" y="941825"/>
            <a:ext cx="2781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600" b="1" i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Mainostetuin tapahtuma</a:t>
            </a:r>
            <a:endParaRPr lang="fi-FI" sz="1600" b="1" i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30391" y="6440758"/>
            <a:ext cx="1182576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Katso pelejä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917729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Uutiset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288717" y="6440758"/>
            <a:ext cx="1151895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Kaikki</a:t>
            </a:r>
            <a:r>
              <a:rPr lang="fi-FI" sz="9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tapahtumat</a:t>
            </a:r>
            <a:endParaRPr lang="fi-FI" sz="9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103223" y="6440758"/>
            <a:ext cx="1185494" cy="305416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7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Päätapahtuman</a:t>
            </a:r>
            <a:r>
              <a:rPr lang="fi-FI" sz="8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 tiedot</a:t>
            </a:r>
            <a:endParaRPr lang="fi-FI" sz="800" b="1" dirty="0">
              <a:solidFill>
                <a:schemeClr val="bg1">
                  <a:lumMod val="95000"/>
                </a:schemeClr>
              </a:solidFill>
              <a:latin typeface="Eras Demi ITC" panose="020B08050305040208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55" y="8356878"/>
            <a:ext cx="727560" cy="288278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5346700" y="8463049"/>
            <a:ext cx="23466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b="1" dirty="0">
                <a:solidFill>
                  <a:srgbClr val="FF3938"/>
                </a:solidFill>
                <a:latin typeface="Chaparral Pro Light" panose="02060403030505090203" pitchFamily="18" charset="0"/>
              </a:rPr>
              <a:t>j</a:t>
            </a:r>
            <a:r>
              <a:rPr lang="fi-FI" sz="900" b="1" dirty="0" smtClean="0">
                <a:solidFill>
                  <a:srgbClr val="FF3938"/>
                </a:solidFill>
                <a:latin typeface="Chaparral Pro Light" panose="02060403030505090203" pitchFamily="18" charset="0"/>
              </a:rPr>
              <a:t>okusähköpostiosoite@tampere.fi</a:t>
            </a:r>
            <a:endParaRPr lang="fi-FI" sz="900" b="1" dirty="0">
              <a:solidFill>
                <a:srgbClr val="FF3938"/>
              </a:solidFill>
              <a:latin typeface="Chaparral Pro Light" panose="02060403030505090203" pitchFamily="18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439685" y="659346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1"/>
          <p:cNvSpPr txBox="1"/>
          <p:nvPr/>
        </p:nvSpPr>
        <p:spPr>
          <a:xfrm>
            <a:off x="-44564" y="6378022"/>
            <a:ext cx="16230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Palkki pysyy näkymässä alareunassa.</a:t>
            </a:r>
            <a:endParaRPr lang="fi-FI" sz="1100" dirty="0"/>
          </a:p>
        </p:txBody>
      </p:sp>
      <p:sp>
        <p:nvSpPr>
          <p:cNvPr id="27" name="TextBox 13"/>
          <p:cNvSpPr txBox="1"/>
          <p:nvPr/>
        </p:nvSpPr>
        <p:spPr>
          <a:xfrm>
            <a:off x="2864884" y="1969993"/>
            <a:ext cx="35359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Sijainti:			Sijainti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Aikataulu:			Aikataulu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Vapaat paikat:		x/</a:t>
            </a:r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max</a:t>
            </a:r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-koko</a:t>
            </a:r>
          </a:p>
          <a:p>
            <a:endParaRPr lang="fi-FI" sz="1200" dirty="0" smtClean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err="1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Sulkeutumispvm</a:t>
            </a:r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:		pvm</a:t>
            </a:r>
          </a:p>
          <a:p>
            <a:endParaRPr lang="fi-FI" sz="12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  <a:p>
            <a:r>
              <a:rPr lang="fi-FI" sz="12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Hinta:				hinta</a:t>
            </a:r>
          </a:p>
        </p:txBody>
      </p:sp>
      <p:cxnSp>
        <p:nvCxnSpPr>
          <p:cNvPr id="39" name="Straight Arrow Connector 36"/>
          <p:cNvCxnSpPr/>
          <p:nvPr/>
        </p:nvCxnSpPr>
        <p:spPr>
          <a:xfrm flipV="1">
            <a:off x="1484249" y="1064935"/>
            <a:ext cx="11749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1"/>
          <p:cNvSpPr txBox="1"/>
          <p:nvPr/>
        </p:nvSpPr>
        <p:spPr>
          <a:xfrm>
            <a:off x="0" y="849492"/>
            <a:ext cx="1623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Linkki etusivulle</a:t>
            </a:r>
            <a:endParaRPr lang="fi-FI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2864884" y="1626118"/>
            <a:ext cx="35359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b="1" dirty="0" smtClean="0">
                <a:solidFill>
                  <a:schemeClr val="bg1"/>
                </a:solidFill>
                <a:latin typeface="Eras Demi ITC" panose="020B0805030504020804" pitchFamily="34" charset="0"/>
              </a:rPr>
              <a:t>Tapahtuman nimi</a:t>
            </a:r>
            <a:endParaRPr lang="fi-FI" sz="1200" b="1" dirty="0">
              <a:solidFill>
                <a:schemeClr val="bg1"/>
              </a:solidFill>
              <a:latin typeface="Eras Demi ITC" panose="020B08050305040208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964123" y="4122711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Nimi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961759" y="5079884"/>
            <a:ext cx="851785" cy="306776"/>
          </a:xfrm>
          <a:prstGeom prst="roundRect">
            <a:avLst/>
          </a:prstGeom>
          <a:blipFill dpi="0" rotWithShape="1">
            <a:blip r:embed="rId2"/>
            <a:srcRect/>
            <a:tile tx="1270000" ty="355600" sx="77000" sy="73000" flip="none" algn="tl"/>
          </a:blipFill>
          <a:ln>
            <a:solidFill>
              <a:srgbClr val="FF0000"/>
            </a:solidFill>
          </a:ln>
          <a:effectLst>
            <a:outerShdw blurRad="63500" sx="102000" sy="102000" algn="ctr" rotWithShape="0">
              <a:srgbClr val="C00000">
                <a:alpha val="40000"/>
              </a:srgb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i-FI" sz="1200" b="1" dirty="0" smtClean="0">
                <a:solidFill>
                  <a:schemeClr val="bg1">
                    <a:lumMod val="95000"/>
                  </a:schemeClr>
                </a:solidFill>
                <a:latin typeface="Eras Demi ITC" panose="020B0805030504020804" pitchFamily="34" charset="0"/>
              </a:rPr>
              <a:t>Osallistu</a:t>
            </a:r>
            <a:endParaRPr lang="fi-FI" sz="1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964123" y="4423410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Sukunimi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964123" y="4739459"/>
            <a:ext cx="3030646" cy="2066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i-FI" sz="1100" dirty="0" smtClean="0">
                <a:solidFill>
                  <a:schemeClr val="bg1">
                    <a:lumMod val="75000"/>
                  </a:schemeClr>
                </a:solidFill>
                <a:latin typeface="Eras Demi ITC" panose="020B0805030504020804" pitchFamily="34" charset="0"/>
              </a:rPr>
              <a:t>Sähköposti</a:t>
            </a:r>
            <a:endParaRPr lang="fi-FI" sz="1100" dirty="0">
              <a:solidFill>
                <a:schemeClr val="bg1">
                  <a:lumMod val="75000"/>
                </a:schemeClr>
              </a:solidFill>
              <a:latin typeface="Eras Demi ITC" panose="020B0805030504020804" pitchFamily="34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371963" y="5218944"/>
            <a:ext cx="4929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18280" y="4317734"/>
            <a:ext cx="253299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100" dirty="0" smtClean="0"/>
              <a:t>Lähettää sähköpostiin varmistusviestin ja ohjaa sivulle, jossa kerrotaan varmistusviestistä. Siltä sivulta pääsee varaamaan paikan, jos sähköposti on varmistettu.</a:t>
            </a:r>
          </a:p>
          <a:p>
            <a:endParaRPr lang="fi-FI" sz="1100" dirty="0"/>
          </a:p>
          <a:p>
            <a:r>
              <a:rPr lang="fi-FI" sz="1100" dirty="0" smtClean="0"/>
              <a:t>Myös viestistä pääsee varaamaan paikan karttaan, kun viesti on varmistettu. (Viestissä on linkki)</a:t>
            </a:r>
            <a:endParaRPr lang="fi-FI" sz="1100" dirty="0"/>
          </a:p>
        </p:txBody>
      </p:sp>
    </p:spTree>
    <p:extLst>
      <p:ext uri="{BB962C8B-B14F-4D97-AF65-F5344CB8AC3E}">
        <p14:creationId xmlns:p14="http://schemas.microsoft.com/office/powerpoint/2010/main" val="4119034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458</Words>
  <Application>Microsoft Office PowerPoint</Application>
  <PresentationFormat>Custom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Chaparral Pro Light</vt:lpstr>
      <vt:lpstr>Eras Demi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Tampereen seudun ammattiopisto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Tirkkonen Topi Elmeri</dc:creator>
  <cp:lastModifiedBy>Tirkkonen Topi Elmeri</cp:lastModifiedBy>
  <cp:revision>50</cp:revision>
  <dcterms:created xsi:type="dcterms:W3CDTF">2018-02-16T08:50:24Z</dcterms:created>
  <dcterms:modified xsi:type="dcterms:W3CDTF">2018-02-23T11:26:03Z</dcterms:modified>
</cp:coreProperties>
</file>

<file path=docProps/thumbnail.jpeg>
</file>